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pitchFamily="34" charset="0"/>
      <p:regular r:id="rId20"/>
    </p:embeddedFont>
    <p:embeddedFont>
      <p:font typeface="Arimo Bold" panose="020B0704020202020204" pitchFamily="34" charset="0"/>
      <p:regular r:id="rId21"/>
      <p:bold r:id="rId22"/>
    </p:embeddedFont>
    <p:embeddedFont>
      <p:font typeface="Assistant Regular" pitchFamily="2" charset="-79"/>
      <p:regular r:id="rId23"/>
    </p:embeddedFont>
    <p:embeddedFont>
      <p:font typeface="Assistant Regular Bold" pitchFamily="2" charset="-79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alant Medium" pitchFamily="2" charset="77"/>
      <p:regular r:id="rId30"/>
    </p:embeddedFont>
    <p:embeddedFont>
      <p:font typeface="HK Grotesk Bold" pitchFamily="2" charset="7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73410" autoAdjust="0"/>
  </p:normalViewPr>
  <p:slideViewPr>
    <p:cSldViewPr>
      <p:cViewPr varScale="1">
        <p:scale>
          <a:sx n="57" d="100"/>
          <a:sy n="57" d="100"/>
        </p:scale>
        <p:origin x="15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8438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Interviewer must be neutral medium through which participant conveys their responses</a:t>
            </a:r>
          </a:p>
          <a:p>
            <a:pPr lvl="0"/>
            <a:r>
              <a:rPr lang="en-US"/>
              <a:t>However, participants may also feel like responding in more “socially-desirable” ways with the interviewer than they would have otherwise done in a self-administered survey.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 mail… its just “too much work” sometimes for people to return their mail survey…. You can incentivize participants by offering a standard monetary gift (e.g. a preloaded card, or a gift card). Although non-response is a problem for both mail and email… the “cost” on participants is higher when using mail versus web surveys (it takes a lot more energy to figure out how to return a mail survey – putting in mail or dropping off at post office – than doing a web survey, which is auto-returned).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7949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4575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271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Interviewer must be neutral medium through which participant conveys their responses</a:t>
            </a:r>
          </a:p>
          <a:p>
            <a:pPr lvl="0"/>
            <a:r>
              <a:rPr lang="en-US"/>
              <a:t>However, participants may also feel like responding in more “socially-desirable” ways with the interviewer than they would have otherwise done in a self-administered survey.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Secondary data often also comes from official sources, whose data are readily available (e.g. websites, blogs, books, texts, autobiographies, journals, etc.) and whose content can be analyzed -- content/text analysis and historical case studies. </a:t>
            </a:r>
          </a:p>
          <a:p>
            <a:pPr lvl="0"/>
            <a:endParaRPr lang="en-US"/>
          </a:p>
          <a:p>
            <a:pPr lvl="0"/>
            <a:r>
              <a:rPr lang="en-US"/>
              <a:t>In few cases (but not none) are experiments, contemporaneous case studies, participant-observations, focus groups, and ethnographies, made available as secondary data for analysis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4881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13.10.2020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participants AKA respondents</a:t>
            </a:r>
          </a:p>
          <a:p>
            <a:pPr lvl="0"/>
            <a:endParaRPr lang="en-US"/>
          </a:p>
          <a:p>
            <a:pPr lvl="0"/>
            <a:r>
              <a:rPr lang="en-US"/>
              <a:t>unit of analysis is usually the respondent/participant (individual level)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397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626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8389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7278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2067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538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267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730325"/>
            <a:ext cx="10724012" cy="2527975"/>
            <a:chOff x="0" y="0"/>
            <a:chExt cx="14298683" cy="3370633"/>
          </a:xfrm>
        </p:grpSpPr>
        <p:sp>
          <p:nvSpPr>
            <p:cNvPr id="3" name="TextBox 3"/>
            <p:cNvSpPr txBox="1"/>
            <p:nvPr/>
          </p:nvSpPr>
          <p:spPr>
            <a:xfrm>
              <a:off x="0" y="2765762"/>
              <a:ext cx="9499197" cy="604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731F7D"/>
                  </a:solidFill>
                  <a:latin typeface="Halant Medium Italics"/>
                </a:rPr>
                <a:t>Professor Burrel Vann Jr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4298683" cy="2041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284"/>
                </a:lnSpc>
              </a:pPr>
              <a:r>
                <a:rPr lang="en-US" sz="10410">
                  <a:solidFill>
                    <a:srgbClr val="000000"/>
                  </a:solidFill>
                  <a:latin typeface="HK Grotesk Bold"/>
                </a:rPr>
                <a:t>Survey Research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624184">
            <a:off x="9190413" y="-1204481"/>
            <a:ext cx="9054625" cy="80586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567437">
            <a:off x="16126494" y="6825098"/>
            <a:ext cx="3789612" cy="362381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971550"/>
            <a:ext cx="1221310" cy="467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731F7D"/>
                </a:solidFill>
                <a:latin typeface="Halant Medium Italics"/>
              </a:rPr>
              <a:t>PA 604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9718" y="1809343"/>
            <a:ext cx="1290856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Problems and Solutions for Response Rate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023218" y="4570315"/>
            <a:ext cx="4362450" cy="3058877"/>
            <a:chOff x="0" y="0"/>
            <a:chExt cx="5816600" cy="4078503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5816600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Why is low response rate bad?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27761"/>
              <a:ext cx="5816600" cy="1950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Smaller sample = less representative of population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Participants may be systematically different than non-participants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579984" y="4570315"/>
            <a:ext cx="4362450" cy="4919643"/>
            <a:chOff x="0" y="0"/>
            <a:chExt cx="5816600" cy="655952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816600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How to improve response rate?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27761"/>
              <a:ext cx="5816600" cy="4431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3"/>
                </a:lnSpc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Use to interviewer-administered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Yield higher response rates (80-85%) than self-administered surveys by encouraging responses to items. </a:t>
              </a:r>
            </a:p>
            <a:p>
              <a:pPr marL="920233" lvl="2" indent="-306744">
                <a:lnSpc>
                  <a:spcPts val="2983"/>
                </a:lnSpc>
                <a:buFont typeface="Arial"/>
                <a:buChar char="⚬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Minimize “don’t know” and “no answer”</a:t>
              </a:r>
            </a:p>
            <a:p>
              <a:pPr marL="920233" lvl="2" indent="-306744">
                <a:lnSpc>
                  <a:spcPts val="2983"/>
                </a:lnSpc>
                <a:buFont typeface="Arial"/>
                <a:buChar char="⚬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Guard against confusion by clarifying items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90257">
            <a:off x="7989172" y="8611142"/>
            <a:ext cx="2546291" cy="24126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148233">
            <a:off x="12976018" y="3273608"/>
            <a:ext cx="6861060" cy="656088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9235582" cy="237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Self-Administered Surveys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801349"/>
            <a:ext cx="3818865" cy="4241317"/>
            <a:chOff x="0" y="0"/>
            <a:chExt cx="5091820" cy="5655089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509182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Mail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23325"/>
              <a:ext cx="5091820" cy="4431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Participants are mailed a hard copy of the survey, along with instructions, stationery, and postage for returning the completed survey</a:t>
              </a:r>
            </a:p>
            <a:p>
              <a:pPr>
                <a:lnSpc>
                  <a:spcPts val="2983"/>
                </a:lnSpc>
                <a:spcBef>
                  <a:spcPct val="0"/>
                </a:spcBef>
              </a:pPr>
              <a:endParaRPr lang="en-US" sz="2131" spc="-21">
                <a:solidFill>
                  <a:srgbClr val="000000"/>
                </a:solidFill>
                <a:latin typeface="Assistant Regular"/>
              </a:endParaRP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Costs – distribution, follow-up mailings and/or incentives for returning completed survey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45417" y="3801349"/>
            <a:ext cx="3818865" cy="2752704"/>
            <a:chOff x="0" y="0"/>
            <a:chExt cx="5091820" cy="367027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09182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Web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23325"/>
              <a:ext cx="5091820" cy="2446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Participants are emailed a link to an electronic/web survey</a:t>
              </a:r>
            </a:p>
            <a:p>
              <a:pPr>
                <a:lnSpc>
                  <a:spcPts val="2983"/>
                </a:lnSpc>
                <a:spcBef>
                  <a:spcPct val="0"/>
                </a:spcBef>
              </a:pPr>
              <a:endParaRPr lang="en-US" sz="2131" spc="-21">
                <a:solidFill>
                  <a:srgbClr val="000000"/>
                </a:solidFill>
                <a:latin typeface="Assistant Regular"/>
              </a:endParaRP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Costs – incentives for participation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56378" y="3619506"/>
            <a:ext cx="7536464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Guidelines for Self-Administered Surveys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861690" y="3374882"/>
            <a:ext cx="5235560" cy="3631777"/>
            <a:chOff x="0" y="0"/>
            <a:chExt cx="6980746" cy="4842370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6980746" cy="914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2"/>
                </a:lnSpc>
              </a:pPr>
              <a:r>
                <a:rPr lang="en-US" sz="4294">
                  <a:solidFill>
                    <a:srgbClr val="FFFFFF"/>
                  </a:solidFill>
                  <a:latin typeface="Halant Medium Italics"/>
                </a:rPr>
                <a:t>The Survey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71937"/>
              <a:ext cx="6980746" cy="3570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7849" lvl="1" indent="-238924">
                <a:lnSpc>
                  <a:spcPts val="3098"/>
                </a:lnSpc>
                <a:buFont typeface="Arial"/>
                <a:buChar char="•"/>
              </a:pPr>
              <a:r>
                <a:rPr lang="en-US" sz="1475" spc="-14">
                  <a:solidFill>
                    <a:srgbClr val="FFFFFF"/>
                  </a:solidFill>
                  <a:latin typeface="Arimo Bold"/>
                </a:rPr>
                <a:t>Us</a:t>
              </a:r>
              <a:r>
                <a:rPr lang="en-US" sz="2213" spc="-22">
                  <a:solidFill>
                    <a:srgbClr val="FFFFFF"/>
                  </a:solidFill>
                  <a:latin typeface="Assistant Regular Bold"/>
                </a:rPr>
                <a:t>e simple language</a:t>
              </a:r>
            </a:p>
            <a:p>
              <a:pPr marL="477849" lvl="1" indent="-238924">
                <a:lnSpc>
                  <a:spcPts val="3098"/>
                </a:lnSpc>
                <a:buFont typeface="Arial"/>
                <a:buChar char="•"/>
              </a:pPr>
              <a:r>
                <a:rPr lang="en-US" sz="2213" spc="-22">
                  <a:solidFill>
                    <a:srgbClr val="FFFFFF"/>
                  </a:solidFill>
                  <a:latin typeface="Assistant Regular Bold"/>
                </a:rPr>
                <a:t>Test incentives, rewards, and prizes</a:t>
              </a:r>
            </a:p>
            <a:p>
              <a:pPr marL="477849" lvl="1" indent="-238924">
                <a:lnSpc>
                  <a:spcPts val="3098"/>
                </a:lnSpc>
                <a:buFont typeface="Arial"/>
                <a:buChar char="•"/>
              </a:pPr>
              <a:r>
                <a:rPr lang="en-US" sz="2213" spc="-22">
                  <a:solidFill>
                    <a:srgbClr val="FFFFFF"/>
                  </a:solidFill>
                  <a:latin typeface="Assistant Regular Bold"/>
                </a:rPr>
                <a:t>Limit studies to less than 15 minutes</a:t>
              </a:r>
            </a:p>
            <a:p>
              <a:pPr>
                <a:lnSpc>
                  <a:spcPts val="3098"/>
                </a:lnSpc>
              </a:pPr>
              <a:endParaRPr lang="en-US" sz="2213" spc="-22">
                <a:solidFill>
                  <a:srgbClr val="FFFFFF"/>
                </a:solidFill>
                <a:latin typeface="Assistant Regular Bold"/>
              </a:endParaRPr>
            </a:p>
            <a:p>
              <a:pPr marL="477849" lvl="1" indent="-238924">
                <a:lnSpc>
                  <a:spcPts val="3098"/>
                </a:lnSpc>
                <a:buFont typeface="Arial"/>
                <a:buChar char="•"/>
              </a:pPr>
              <a:r>
                <a:rPr lang="en-US" sz="2213" spc="-22">
                  <a:solidFill>
                    <a:srgbClr val="FFFFFF"/>
                  </a:solidFill>
                  <a:latin typeface="Assistant Regular Bold"/>
                </a:rPr>
                <a:t>For Web Surveys:</a:t>
              </a:r>
            </a:p>
            <a:p>
              <a:pPr marL="955697" lvl="2" indent="-318566">
                <a:lnSpc>
                  <a:spcPts val="3098"/>
                </a:lnSpc>
                <a:buFont typeface="Arial"/>
                <a:buChar char="⚬"/>
              </a:pPr>
              <a:r>
                <a:rPr lang="en-US" sz="2213" spc="-22">
                  <a:solidFill>
                    <a:srgbClr val="FFFFFF"/>
                  </a:solidFill>
                  <a:latin typeface="Assistant Regular Bold"/>
                </a:rPr>
                <a:t>Don't force excessive scrolling</a:t>
              </a:r>
            </a:p>
            <a:p>
              <a:pPr marL="955697" lvl="2" indent="-318566">
                <a:lnSpc>
                  <a:spcPts val="3098"/>
                </a:lnSpc>
                <a:buFont typeface="Arial"/>
                <a:buChar char="⚬"/>
              </a:pPr>
              <a:r>
                <a:rPr lang="en-US" sz="2213" spc="-22">
                  <a:solidFill>
                    <a:srgbClr val="FFFFFF"/>
                  </a:solidFill>
                  <a:latin typeface="Assistant Regular Bold"/>
                </a:rPr>
                <a:t>Be aware of technical limitations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14829" y="1038225"/>
            <a:ext cx="10819678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Interviewer-Administered Surveys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564405" y="3365418"/>
            <a:ext cx="3818865" cy="4241317"/>
            <a:chOff x="0" y="0"/>
            <a:chExt cx="5091820" cy="565508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509182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Face-to-Face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23325"/>
              <a:ext cx="5091820" cy="4431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3"/>
                </a:lnSpc>
              </a:pPr>
              <a:r>
                <a:rPr lang="en-US" sz="2131" spc="-21" dirty="0">
                  <a:solidFill>
                    <a:srgbClr val="000000"/>
                  </a:solidFill>
                  <a:latin typeface="Assistant Regular"/>
                </a:rPr>
                <a:t>Interviewer physically meets with participant, reads items orally, and records responses</a:t>
              </a:r>
            </a:p>
            <a:p>
              <a:pPr>
                <a:lnSpc>
                  <a:spcPts val="2983"/>
                </a:lnSpc>
              </a:pPr>
              <a:endParaRPr lang="en-US" sz="2131" spc="-21" dirty="0">
                <a:solidFill>
                  <a:srgbClr val="000000"/>
                </a:solidFill>
                <a:latin typeface="Assistant Regular"/>
              </a:endParaRP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 dirty="0">
                  <a:solidFill>
                    <a:srgbClr val="000000"/>
                  </a:solidFill>
                  <a:latin typeface="Assistant Regular"/>
                </a:rPr>
                <a:t>Costs – interviewer pay and training, travel expenses, supplies and administration tools, incentives for participation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64501" y="3343987"/>
            <a:ext cx="7514565" cy="3607733"/>
            <a:chOff x="0" y="-28575"/>
            <a:chExt cx="10019420" cy="481031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8575"/>
              <a:ext cx="1001942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Telephone (Webcam, etc.)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223325"/>
              <a:ext cx="10019420" cy="3558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3"/>
                </a:lnSpc>
              </a:pPr>
              <a:r>
                <a:rPr lang="en-US" sz="2130" spc="-21" dirty="0">
                  <a:solidFill>
                    <a:srgbClr val="000000"/>
                  </a:solidFill>
                  <a:latin typeface="Assistant Regular"/>
                </a:rPr>
                <a:t>Interviewer meets </a:t>
              </a:r>
              <a:r>
                <a:rPr lang="en-US" sz="2130" spc="-14" dirty="0">
                  <a:solidFill>
                    <a:srgbClr val="000000"/>
                  </a:solidFill>
                  <a:latin typeface="Arimo"/>
                </a:rPr>
                <a:t>with participant via alternative medium (e.g. telephone or webcam), reads items orally, and records responses</a:t>
              </a:r>
            </a:p>
            <a:p>
              <a:pPr>
                <a:lnSpc>
                  <a:spcPts val="2983"/>
                </a:lnSpc>
              </a:pPr>
              <a:endParaRPr lang="en-US" sz="1420" spc="-14" dirty="0">
                <a:solidFill>
                  <a:srgbClr val="000000"/>
                </a:solidFill>
                <a:latin typeface="Arimo"/>
              </a:endParaRP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 dirty="0">
                  <a:solidFill>
                    <a:srgbClr val="000000"/>
                  </a:solidFill>
                  <a:latin typeface="Assistant Regular"/>
                </a:rPr>
                <a:t>Costs – interviewer pay and training, phone/internet expenses, RDD and CATI expenses, office space, supplies and administration tools, incentives for participation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02626" y="7089384"/>
            <a:ext cx="7038315" cy="2470688"/>
            <a:chOff x="0" y="0"/>
            <a:chExt cx="9384420" cy="329425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9050"/>
              <a:ext cx="9384420" cy="421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731F7D"/>
                  </a:solidFill>
                  <a:latin typeface="Halant Medium"/>
                </a:rPr>
                <a:t>Notes on Telephone/Webcams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00505"/>
              <a:ext cx="9384420" cy="2493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spc="-18">
                  <a:solidFill>
                    <a:srgbClr val="000000"/>
                  </a:solidFill>
                  <a:latin typeface="Assistant Regular"/>
                </a:rPr>
                <a:t>R</a:t>
              </a:r>
              <a:r>
                <a:rPr lang="en-US" sz="1800" spc="-18">
                  <a:solidFill>
                    <a:srgbClr val="731F7D"/>
                  </a:solidFill>
                  <a:latin typeface="Assistant Regular Bold"/>
                </a:rPr>
                <a:t>andom-Digit Dialing (RDD) </a:t>
              </a:r>
              <a:r>
                <a:rPr lang="en-US" sz="1800" spc="-18">
                  <a:solidFill>
                    <a:srgbClr val="000000"/>
                  </a:solidFill>
                  <a:latin typeface="Assistant Regular"/>
                </a:rPr>
                <a:t>– A sampling technique in which random numbers are selected from within the ranges of active telephone numbers.</a:t>
              </a:r>
            </a:p>
            <a:p>
              <a:pPr>
                <a:lnSpc>
                  <a:spcPts val="2520"/>
                </a:lnSpc>
              </a:pPr>
              <a:endParaRPr lang="en-US" sz="1800" spc="-18">
                <a:solidFill>
                  <a:srgbClr val="000000"/>
                </a:solidFill>
                <a:latin typeface="Assistant Regular"/>
              </a:endParaRPr>
            </a:p>
            <a:p>
              <a:pPr>
                <a:lnSpc>
                  <a:spcPts val="2520"/>
                </a:lnSpc>
              </a:pPr>
              <a:r>
                <a:rPr lang="en-US" sz="1800" spc="-18">
                  <a:solidFill>
                    <a:srgbClr val="731F7D"/>
                  </a:solidFill>
                  <a:latin typeface="Assistant Regular Bold"/>
                </a:rPr>
                <a:t>Computer-Assisted Telephone Interviewing (CATI) </a:t>
              </a:r>
              <a:r>
                <a:rPr lang="en-US" sz="1800" spc="-18">
                  <a:solidFill>
                    <a:srgbClr val="000000"/>
                  </a:solidFill>
                  <a:latin typeface="Assistant Regular"/>
                </a:rPr>
                <a:t>– A data collection technique in which an interviewer relies on a computer, reading items from the survey and entering the answers on the computer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37528" y="3619506"/>
            <a:ext cx="59553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Guidelines for Interviewers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033140" y="1846738"/>
            <a:ext cx="5235560" cy="2085796"/>
            <a:chOff x="0" y="0"/>
            <a:chExt cx="6980746" cy="2781062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6980746" cy="914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2"/>
                </a:lnSpc>
              </a:pPr>
              <a:r>
                <a:rPr lang="en-US" sz="4294">
                  <a:solidFill>
                    <a:srgbClr val="FFFFFF"/>
                  </a:solidFill>
                  <a:latin typeface="Halant Medium Italics"/>
                </a:rPr>
                <a:t>Training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71937"/>
              <a:ext cx="6980746" cy="1509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FFFFFF"/>
                  </a:solidFill>
                  <a:latin typeface="Assistant Regular Bold"/>
                </a:rPr>
                <a:t>Practice &amp; “Real” interviews</a:t>
              </a:r>
            </a:p>
            <a:p>
              <a:pPr marL="477849" lvl="1" indent="-238924">
                <a:lnSpc>
                  <a:spcPts val="3098"/>
                </a:lnSpc>
                <a:buFont typeface="Arial"/>
                <a:buChar char="•"/>
              </a:pPr>
              <a:r>
                <a:rPr lang="en-US" sz="2213" spc="-22">
                  <a:solidFill>
                    <a:srgbClr val="FFFFFF"/>
                  </a:solidFill>
                  <a:latin typeface="Assistant Regular"/>
                </a:rPr>
                <a:t>Practice to handle difficult situations </a:t>
              </a:r>
            </a:p>
            <a:p>
              <a:pPr marL="477849" lvl="1" indent="-238924">
                <a:lnSpc>
                  <a:spcPts val="3098"/>
                </a:lnSpc>
                <a:buFont typeface="Arial"/>
                <a:buChar char="•"/>
              </a:pPr>
              <a:r>
                <a:rPr lang="en-US" sz="2213" spc="-22">
                  <a:solidFill>
                    <a:srgbClr val="FFFFFF"/>
                  </a:solidFill>
                  <a:latin typeface="Assistant Regular"/>
                </a:rPr>
                <a:t>Become familiar with  questionnaire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33140" y="5107781"/>
            <a:ext cx="5235560" cy="3747799"/>
            <a:chOff x="0" y="-47625"/>
            <a:chExt cx="6980746" cy="499706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6980746" cy="914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82"/>
                </a:lnSpc>
              </a:pPr>
              <a:r>
                <a:rPr lang="en-US" sz="4294">
                  <a:solidFill>
                    <a:srgbClr val="FFFFFF"/>
                  </a:solidFill>
                  <a:latin typeface="Halant Medium Italics"/>
                </a:rPr>
                <a:t>The Interview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271938"/>
              <a:ext cx="6980746" cy="3677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7849" lvl="1" indent="-238924">
                <a:lnSpc>
                  <a:spcPts val="3098"/>
                </a:lnSpc>
                <a:buFont typeface="Arial"/>
                <a:buChar char="•"/>
              </a:pPr>
              <a:r>
                <a:rPr lang="en-US" sz="2213" spc="-22" dirty="0">
                  <a:solidFill>
                    <a:srgbClr val="FFFFFF"/>
                  </a:solidFill>
                  <a:latin typeface="Assistant Regular"/>
                </a:rPr>
                <a:t>Dress appropriately</a:t>
              </a:r>
            </a:p>
            <a:p>
              <a:pPr marL="477849" lvl="1" indent="-238924">
                <a:lnSpc>
                  <a:spcPts val="3098"/>
                </a:lnSpc>
                <a:buFont typeface="Arial"/>
                <a:buChar char="•"/>
              </a:pPr>
              <a:r>
                <a:rPr lang="en-US" sz="2213" spc="-22" dirty="0">
                  <a:solidFill>
                    <a:srgbClr val="FFFFFF"/>
                  </a:solidFill>
                  <a:latin typeface="Assistant Regular"/>
                </a:rPr>
                <a:t>Follow question wording exactly</a:t>
              </a:r>
            </a:p>
            <a:p>
              <a:pPr marL="477849" lvl="1" indent="-238924">
                <a:lnSpc>
                  <a:spcPts val="3098"/>
                </a:lnSpc>
                <a:buFont typeface="Arial"/>
                <a:buChar char="•"/>
              </a:pPr>
              <a:r>
                <a:rPr lang="en-US" sz="2213" spc="-22" dirty="0">
                  <a:solidFill>
                    <a:srgbClr val="FFFFFF"/>
                  </a:solidFill>
                  <a:latin typeface="Assistant Regular"/>
                </a:rPr>
                <a:t>Record responses exactly</a:t>
              </a:r>
            </a:p>
            <a:p>
              <a:pPr marL="477849" lvl="1" indent="-238924">
                <a:lnSpc>
                  <a:spcPts val="3098"/>
                </a:lnSpc>
                <a:buFont typeface="Arial"/>
                <a:buChar char="•"/>
              </a:pPr>
              <a:r>
                <a:rPr lang="en-US" sz="2213" spc="-22" dirty="0">
                  <a:solidFill>
                    <a:srgbClr val="FFFFFF"/>
                  </a:solidFill>
                  <a:latin typeface="Assistant Regular"/>
                </a:rPr>
                <a:t>Probe when necessary</a:t>
              </a:r>
            </a:p>
            <a:p>
              <a:pPr marL="955697" lvl="2" indent="-318566">
                <a:lnSpc>
                  <a:spcPts val="3098"/>
                </a:lnSpc>
                <a:buFont typeface="Arial"/>
                <a:buChar char="⚬"/>
              </a:pPr>
              <a:r>
                <a:rPr lang="en-US" sz="2213" spc="-22" dirty="0">
                  <a:solidFill>
                    <a:srgbClr val="FFFFFF"/>
                  </a:solidFill>
                  <a:latin typeface="Assistant Regular"/>
                </a:rPr>
                <a:t>Probe – a technique employed interviewing to solicit a more complete answer to a question.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03968" y="2314229"/>
            <a:ext cx="134800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Comparisons of Survey Methods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403968" y="3865465"/>
            <a:ext cx="6286500" cy="4700828"/>
            <a:chOff x="0" y="0"/>
            <a:chExt cx="8382000" cy="6267771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8382000" cy="1475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Self-Administered</a:t>
              </a:r>
            </a:p>
            <a:p>
              <a:pPr algn="ctr">
                <a:lnSpc>
                  <a:spcPts val="3640"/>
                </a:lnSpc>
              </a:pPr>
              <a:r>
                <a:rPr lang="en-US" sz="2800">
                  <a:solidFill>
                    <a:srgbClr val="731F7D"/>
                  </a:solidFill>
                  <a:latin typeface="Halant Medium Italics"/>
                </a:rPr>
                <a:t>Mail vs. Web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36007"/>
              <a:ext cx="8382000" cy="4431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Cheaper and faster than interviewer-administered surveys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Web is cheaper, more efficient than mailing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If mailing:</a:t>
              </a:r>
            </a:p>
            <a:p>
              <a:pPr marL="920233" lvl="2" indent="-306744">
                <a:lnSpc>
                  <a:spcPts val="2983"/>
                </a:lnSpc>
                <a:buFont typeface="Arial"/>
                <a:buChar char="⚬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National is the same cost as local</a:t>
              </a:r>
            </a:p>
            <a:p>
              <a:pPr marL="920233" lvl="2" indent="-306744">
                <a:lnSpc>
                  <a:spcPts val="2983"/>
                </a:lnSpc>
                <a:buFont typeface="Arial"/>
                <a:buChar char="⚬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Requires small staff to manage responses/follow-ups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Respondents more willing to answer controversial items than would in interview-administered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597532" y="3865465"/>
            <a:ext cx="6286500" cy="5817288"/>
            <a:chOff x="0" y="0"/>
            <a:chExt cx="8382000" cy="7756384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8382000" cy="1475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"/>
                </a:rPr>
                <a:t>Interviewer-Administered</a:t>
              </a:r>
            </a:p>
            <a:p>
              <a:pPr algn="ctr">
                <a:lnSpc>
                  <a:spcPts val="3640"/>
                </a:lnSpc>
              </a:pPr>
              <a:r>
                <a:rPr lang="en-US" sz="2800">
                  <a:solidFill>
                    <a:srgbClr val="731F7D"/>
                  </a:solidFill>
                  <a:latin typeface="Halant Medium"/>
                </a:rPr>
                <a:t>Face-to-Face vs. Telephone (webcam)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36007"/>
              <a:ext cx="8382000" cy="5920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Fewer incomplete questionnaires 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1420" spc="-14">
                  <a:solidFill>
                    <a:srgbClr val="000000"/>
                  </a:solidFill>
                  <a:latin typeface="Arimo"/>
                </a:rPr>
                <a:t>More effective for complicated questionnaires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1420" spc="-14">
                  <a:solidFill>
                    <a:srgbClr val="000000"/>
                  </a:solidFill>
                  <a:latin typeface="Arimo"/>
                </a:rPr>
                <a:t>Face-to-face is more intimate, but telephone/webcam is cheaper and more time efficient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Most people have phones, fewer people have internet or data packages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Telephone/webcam allow for increased personal safety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Telephones subject to opt-outs:</a:t>
              </a:r>
            </a:p>
            <a:p>
              <a:pPr marL="920233" lvl="2" indent="-306744">
                <a:lnSpc>
                  <a:spcPts val="2983"/>
                </a:lnSpc>
                <a:buFont typeface="Arial"/>
                <a:buChar char="⚬"/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Unlisted numbers, DO-NOT-CALL registries, voicemails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379" b="1161"/>
          <a:stretch>
            <a:fillRect/>
          </a:stretch>
        </p:blipFill>
        <p:spPr>
          <a:xfrm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3378125">
            <a:off x="12070219" y="-1362141"/>
            <a:ext cx="4943405" cy="57231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8934485" cy="2371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Secondary Analysis and Surveys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4700571"/>
            <a:ext cx="7221413" cy="2178691"/>
            <a:chOff x="0" y="0"/>
            <a:chExt cx="9628551" cy="2904921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9628551" cy="593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Halant Medium Italics"/>
                </a:rPr>
                <a:t>Secondary Data Analysis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4179"/>
              <a:ext cx="9628551" cy="1950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FFFFFF"/>
                  </a:solidFill>
                  <a:latin typeface="Assistant Regular"/>
                </a:rPr>
                <a:t>A </a:t>
              </a:r>
              <a:r>
                <a:rPr lang="en-US" sz="1420" spc="-14">
                  <a:solidFill>
                    <a:srgbClr val="FFFFFF"/>
                  </a:solidFill>
                  <a:latin typeface="Arimo"/>
                </a:rPr>
                <a:t>form</a:t>
              </a:r>
              <a:r>
                <a:rPr lang="en-US" sz="2131" spc="-21">
                  <a:solidFill>
                    <a:srgbClr val="FFFFFF"/>
                  </a:solidFill>
                  <a:latin typeface="Assistant Regular"/>
                </a:rPr>
                <a:t> of research in which the data collected (and sometimes analyzed) by one researcher, which are then made (publicly) available to be (re)analyzed by other researchers.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FFFFFF"/>
                  </a:solidFill>
                  <a:latin typeface="Assistant Regular"/>
                </a:rPr>
                <a:t>Example: General Social Survey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37887" y="4700571"/>
            <a:ext cx="7221413" cy="1806538"/>
            <a:chOff x="0" y="0"/>
            <a:chExt cx="9628551" cy="240871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9628551" cy="593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FFFFFF"/>
                  </a:solidFill>
                  <a:latin typeface="Halant Medium Italics"/>
                </a:rPr>
                <a:t>The Role of Surveys in Secondary Data Analysis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4179"/>
              <a:ext cx="9628551" cy="1454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83"/>
                </a:lnSpc>
              </a:pPr>
              <a:r>
                <a:rPr lang="en-US" sz="2131" spc="-21">
                  <a:solidFill>
                    <a:srgbClr val="FFFFFF"/>
                  </a:solidFill>
                  <a:latin typeface="Assistant Regular"/>
                </a:rPr>
                <a:t>Surveys, especially large, federally-funded surveys, are the most common method of creating secondary data for other researchers.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712686" y="4096171"/>
            <a:ext cx="44313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Survey Ethics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45426" y="3439830"/>
            <a:ext cx="4530710" cy="335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24">
                <a:solidFill>
                  <a:srgbClr val="000000"/>
                </a:solidFill>
                <a:latin typeface="Assistant Regular"/>
              </a:rPr>
              <a:t>Surveys often ask for private information, which must be kept confidential.</a:t>
            </a:r>
          </a:p>
          <a:p>
            <a:pPr>
              <a:lnSpc>
                <a:spcPts val="3359"/>
              </a:lnSpc>
            </a:pPr>
            <a:endParaRPr lang="en-US" sz="2400" spc="-24">
              <a:solidFill>
                <a:srgbClr val="000000"/>
              </a:solidFill>
              <a:latin typeface="Assistant Regular"/>
            </a:endParaRPr>
          </a:p>
          <a:p>
            <a:pPr>
              <a:lnSpc>
                <a:spcPts val="3360"/>
              </a:lnSpc>
            </a:pPr>
            <a:r>
              <a:rPr lang="en-US" sz="2400" spc="-24">
                <a:solidFill>
                  <a:srgbClr val="000000"/>
                </a:solidFill>
                <a:latin typeface="Assistant Regular"/>
              </a:rPr>
              <a:t>Because asking questions can cause psychological discomfort or harm to respondents, researchers should minimize this risk.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71355" y="2547390"/>
            <a:ext cx="4468061" cy="191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39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Survey </a:t>
            </a:r>
          </a:p>
          <a:p>
            <a:pPr algn="just">
              <a:lnSpc>
                <a:spcPts val="5664"/>
              </a:lnSpc>
            </a:pPr>
            <a:r>
              <a:rPr lang="en-US" sz="4800">
                <a:solidFill>
                  <a:srgbClr val="FFFFFF"/>
                </a:solidFill>
                <a:latin typeface="HK Grotesk Bold"/>
              </a:rPr>
              <a:t>(Questionnaire)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68180" y="2825778"/>
            <a:ext cx="7291120" cy="1240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36">
                <a:solidFill>
                  <a:srgbClr val="FFFFFF"/>
                </a:solidFill>
                <a:latin typeface="Halant Medium"/>
              </a:rPr>
              <a:t>A document with items designed to solicit information from participants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68180" y="4866261"/>
            <a:ext cx="7291120" cy="209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-24">
                <a:solidFill>
                  <a:srgbClr val="FFFFFF"/>
                </a:solidFill>
                <a:latin typeface="Assistant Regular"/>
              </a:rPr>
              <a:t>Items (questions or statements) about participants and aspects of their social life.</a:t>
            </a:r>
          </a:p>
          <a:p>
            <a:pPr algn="ctr">
              <a:lnSpc>
                <a:spcPts val="3359"/>
              </a:lnSpc>
            </a:pPr>
            <a:endParaRPr lang="en-US" sz="2400" spc="-24">
              <a:solidFill>
                <a:srgbClr val="FFFFFF"/>
              </a:solidFill>
              <a:latin typeface="Assistant Regular"/>
            </a:endParaRPr>
          </a:p>
          <a:p>
            <a:pPr algn="ctr">
              <a:lnSpc>
                <a:spcPts val="3360"/>
              </a:lnSpc>
            </a:pPr>
            <a:r>
              <a:rPr lang="en-US" sz="2399" spc="-23">
                <a:solidFill>
                  <a:srgbClr val="FFFFFF"/>
                </a:solidFill>
                <a:latin typeface="Assistant Regular"/>
              </a:rPr>
              <a:t>I</a:t>
            </a:r>
            <a:r>
              <a:rPr lang="en-US" sz="2400" spc="-24">
                <a:solidFill>
                  <a:srgbClr val="FFFFFF"/>
                </a:solidFill>
                <a:latin typeface="Assistant Regular"/>
              </a:rPr>
              <a:t>tems used to measure participants' </a:t>
            </a:r>
            <a:r>
              <a:rPr lang="en-US" sz="2400" spc="-24">
                <a:solidFill>
                  <a:srgbClr val="FFFFFF"/>
                </a:solidFill>
                <a:latin typeface="Assistant Regular Bold"/>
              </a:rPr>
              <a:t>attitudes</a:t>
            </a:r>
            <a:r>
              <a:rPr lang="en-US" sz="2400" spc="-24">
                <a:solidFill>
                  <a:srgbClr val="FFFFFF"/>
                </a:solidFill>
                <a:latin typeface="Assistant Regular"/>
              </a:rPr>
              <a:t>, </a:t>
            </a:r>
            <a:r>
              <a:rPr lang="en-US" sz="2400" spc="-24">
                <a:solidFill>
                  <a:srgbClr val="FFFFFF"/>
                </a:solidFill>
                <a:latin typeface="Assistant Regular Bold"/>
              </a:rPr>
              <a:t>beliefs</a:t>
            </a:r>
            <a:r>
              <a:rPr lang="en-US" sz="2400" spc="-24">
                <a:solidFill>
                  <a:srgbClr val="FFFFFF"/>
                </a:solidFill>
                <a:latin typeface="Assistant Regular"/>
              </a:rPr>
              <a:t>, </a:t>
            </a:r>
            <a:r>
              <a:rPr lang="en-US" sz="2400" spc="-24">
                <a:solidFill>
                  <a:srgbClr val="FFFFFF"/>
                </a:solidFill>
                <a:latin typeface="Assistant Regular Bold"/>
              </a:rPr>
              <a:t>perceptions</a:t>
            </a:r>
            <a:r>
              <a:rPr lang="en-US" sz="2400" spc="-24">
                <a:solidFill>
                  <a:srgbClr val="FFFFFF"/>
                </a:solidFill>
                <a:latin typeface="Assistant Regular"/>
              </a:rPr>
              <a:t>, and </a:t>
            </a:r>
            <a:r>
              <a:rPr lang="en-US" sz="2400" spc="-24">
                <a:solidFill>
                  <a:srgbClr val="FFFFFF"/>
                </a:solidFill>
                <a:latin typeface="Assistant Regular Bold"/>
              </a:rPr>
              <a:t>orientations</a:t>
            </a:r>
            <a:r>
              <a:rPr lang="en-US" sz="2400" spc="-24">
                <a:solidFill>
                  <a:srgbClr val="FFFFFF"/>
                </a:solidFill>
                <a:latin typeface="Assistant Regular"/>
              </a:rPr>
              <a:t> about the social world.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9718" y="1038225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Types of Items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671389" y="2727726"/>
            <a:ext cx="5979472" cy="2136897"/>
            <a:chOff x="0" y="0"/>
            <a:chExt cx="7972630" cy="2849196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797263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Closed-Ended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13800"/>
              <a:ext cx="7972630" cy="1635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000000"/>
                  </a:solidFill>
                  <a:latin typeface="Assistant Regular"/>
                </a:rPr>
                <a:t>Items in which the respondent is asked to select an answer from a list provided by the researcher.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18810" y="2727726"/>
            <a:ext cx="5979472" cy="1636244"/>
            <a:chOff x="0" y="0"/>
            <a:chExt cx="7972630" cy="2181658"/>
          </a:xfrm>
        </p:grpSpPr>
        <p:sp>
          <p:nvSpPr>
            <p:cNvPr id="8" name="TextBox 8"/>
            <p:cNvSpPr txBox="1"/>
            <p:nvPr/>
          </p:nvSpPr>
          <p:spPr>
            <a:xfrm>
              <a:off x="0" y="-28575"/>
              <a:ext cx="797263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Open-Ended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23325"/>
              <a:ext cx="7972630" cy="958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 Regular"/>
                </a:rPr>
                <a:t>Items in which the respondent is asked to provide their own unique answers.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671389" y="5341595"/>
            <a:ext cx="5979472" cy="2217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spc="-21">
                <a:solidFill>
                  <a:srgbClr val="731F7D"/>
                </a:solidFill>
                <a:latin typeface="Assistant Regular Bold"/>
              </a:rPr>
              <a:t>Exhaustive: </a:t>
            </a:r>
            <a:r>
              <a:rPr lang="en-US" sz="2100" spc="-21">
                <a:solidFill>
                  <a:srgbClr val="731F7D"/>
                </a:solidFill>
                <a:latin typeface="Assistant Regular"/>
              </a:rPr>
              <a:t>All possible options (attributes) are available to select</a:t>
            </a:r>
          </a:p>
          <a:p>
            <a:pPr>
              <a:lnSpc>
                <a:spcPts val="2940"/>
              </a:lnSpc>
            </a:pPr>
            <a:endParaRPr lang="en-US" sz="2100" spc="-21">
              <a:solidFill>
                <a:srgbClr val="731F7D"/>
              </a:solidFill>
              <a:latin typeface="Assistant Regular"/>
            </a:endParaRP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spc="-21">
                <a:solidFill>
                  <a:srgbClr val="731F7D"/>
                </a:solidFill>
                <a:latin typeface="Assistant Regular Bold"/>
              </a:rPr>
              <a:t>Mutually exclusive: </a:t>
            </a:r>
            <a:r>
              <a:rPr lang="en-US" sz="2100" spc="-21">
                <a:solidFill>
                  <a:srgbClr val="731F7D"/>
                </a:solidFill>
                <a:latin typeface="Assistant Regular"/>
              </a:rPr>
              <a:t>Participants should only be able to select one option (attribute). Some exceptions (e.g. race/ethnicity)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18810" y="5341595"/>
            <a:ext cx="5979472" cy="184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spc="-21">
                <a:solidFill>
                  <a:srgbClr val="731F7D"/>
                </a:solidFill>
                <a:latin typeface="Assistant Regular"/>
              </a:rPr>
              <a:t>Must be coded before they can be processed for analysis</a:t>
            </a:r>
          </a:p>
          <a:p>
            <a:pPr>
              <a:lnSpc>
                <a:spcPts val="2940"/>
              </a:lnSpc>
            </a:pPr>
            <a:endParaRPr lang="en-US" sz="2100" spc="-21">
              <a:solidFill>
                <a:srgbClr val="731F7D"/>
              </a:solidFill>
              <a:latin typeface="Assistant Regular"/>
            </a:endParaRPr>
          </a:p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spc="-21">
                <a:solidFill>
                  <a:srgbClr val="731F7D"/>
                </a:solidFill>
                <a:latin typeface="Assistant Regular"/>
              </a:rPr>
              <a:t>Requires researcher to interpret meaning of responses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89718" y="1038225"/>
            <a:ext cx="12908564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Types of Items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18810" y="2699151"/>
            <a:ext cx="5979472" cy="65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5"/>
              </a:lnSpc>
              <a:spcBef>
                <a:spcPct val="0"/>
              </a:spcBef>
            </a:pPr>
            <a:r>
              <a:rPr lang="en-US" sz="4135">
                <a:solidFill>
                  <a:srgbClr val="731F7D"/>
                </a:solidFill>
                <a:latin typeface="Halant Medium Italics"/>
              </a:rPr>
              <a:t>Open-Ended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5158388" y="-1579634"/>
            <a:ext cx="5214256" cy="49861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996067" y="5432215"/>
            <a:ext cx="5224958" cy="18449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l="1421" r="1421"/>
          <a:stretch>
            <a:fillRect/>
          </a:stretch>
        </p:blipFill>
        <p:spPr>
          <a:xfrm>
            <a:off x="523093" y="5538727"/>
            <a:ext cx="5715999" cy="21326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07494" y="3353537"/>
            <a:ext cx="5307263" cy="207867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79194" y="7671416"/>
            <a:ext cx="2935562" cy="237367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5400000">
            <a:off x="6191618" y="6191582"/>
            <a:ext cx="5904763" cy="228673"/>
            <a:chOff x="0" y="0"/>
            <a:chExt cx="14757197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14757197" cy="69850"/>
            </a:xfrm>
            <a:custGeom>
              <a:avLst/>
              <a:gdLst/>
              <a:ahLst/>
              <a:cxnLst/>
              <a:rect l="l" t="t" r="r" b="b"/>
              <a:pathLst>
                <a:path w="14757197" h="69850">
                  <a:moveTo>
                    <a:pt x="1446636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757197" y="69850"/>
                  </a:lnTo>
                  <a:lnTo>
                    <a:pt x="14757197" y="0"/>
                  </a:lnTo>
                  <a:close/>
                </a:path>
              </a:pathLst>
            </a:custGeom>
            <a:solidFill>
              <a:srgbClr val="4D135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671389" y="2699151"/>
            <a:ext cx="5979472" cy="65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135">
                <a:solidFill>
                  <a:srgbClr val="731F7D"/>
                </a:solidFill>
                <a:latin typeface="Halant Medium Italics"/>
              </a:rPr>
              <a:t>Closed-Ended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494633">
            <a:off x="7828277" y="9031944"/>
            <a:ext cx="2604581" cy="24678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9088749">
            <a:off x="1631143" y="-2578373"/>
            <a:ext cx="3903561" cy="3698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7000"/>
          </a:blip>
          <a:srcRect/>
          <a:stretch>
            <a:fillRect/>
          </a:stretch>
        </p:blipFill>
        <p:spPr>
          <a:xfrm rot="313119">
            <a:off x="-3109196" y="4175850"/>
            <a:ext cx="8275792" cy="791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68000"/>
          </a:blip>
          <a:srcRect/>
          <a:stretch>
            <a:fillRect/>
          </a:stretch>
        </p:blipFill>
        <p:spPr>
          <a:xfrm rot="965189">
            <a:off x="11239029" y="-3141539"/>
            <a:ext cx="7824542" cy="6963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207755">
            <a:off x="13218087" y="5225672"/>
            <a:ext cx="6135171" cy="710294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00200" y="2748087"/>
            <a:ext cx="3672072" cy="751572"/>
            <a:chOff x="0" y="0"/>
            <a:chExt cx="4896095" cy="1002096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4896095" cy="503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ea typeface="Halant Medium"/>
                </a:rPr>
                <a:t>¨Make Items Clear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12850"/>
              <a:ext cx="4896095" cy="389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-18">
                  <a:solidFill>
                    <a:srgbClr val="FFFFFF"/>
                  </a:solidFill>
                  <a:latin typeface="Assistant Regular"/>
                </a:rPr>
                <a:t>Items should be unambiguous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038225"/>
            <a:ext cx="16230600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Item Construction (Wording)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0200" y="4310958"/>
            <a:ext cx="3672072" cy="1145439"/>
            <a:chOff x="0" y="0"/>
            <a:chExt cx="4896095" cy="152725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9050"/>
              <a:ext cx="4896095" cy="1028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ea typeface="Halant Medium"/>
                </a:rPr>
                <a:t>¨Avoid Double-Barreled Items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38006"/>
              <a:ext cx="4896095" cy="389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-18">
                  <a:solidFill>
                    <a:srgbClr val="FFFFFF"/>
                  </a:solidFill>
                  <a:latin typeface="Assistant Regular"/>
                </a:rPr>
                <a:t>Only discuss one topic per item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00200" y="6366813"/>
            <a:ext cx="3672072" cy="2410333"/>
            <a:chOff x="0" y="0"/>
            <a:chExt cx="4896095" cy="321377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"/>
              <a:ext cx="4896095" cy="1028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ea typeface="Halant Medium"/>
                </a:rPr>
                <a:t>¨Respondents Must Be Able to Answer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38006"/>
              <a:ext cx="4896095" cy="2075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-18">
                  <a:solidFill>
                    <a:srgbClr val="FFFFFF"/>
                  </a:solidFill>
                  <a:latin typeface="Assistant Regular"/>
                </a:rPr>
                <a:t>Respondents should meet some age requirement, or have had relevant experience with the topic in the item. Topic must not be in so distant past that difficult to recall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07964" y="6050590"/>
            <a:ext cx="3672072" cy="2726556"/>
            <a:chOff x="0" y="0"/>
            <a:chExt cx="4896095" cy="363540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"/>
              <a:ext cx="4896095" cy="1028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ea typeface="Halant Medium"/>
                </a:rPr>
                <a:t>¨Respondents Must Be Willing to Answer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38006"/>
              <a:ext cx="4896095" cy="2497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-18">
                  <a:solidFill>
                    <a:srgbClr val="FFFFFF"/>
                  </a:solidFill>
                  <a:latin typeface="Assistant Regular"/>
                </a:rPr>
                <a:t>Especially with interviewer administered surveys, some topics, respondents are uncomfortable talking about. May be more willing to respond to sensitive items if they are sure their responses are anonymous.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25253" y="2748087"/>
            <a:ext cx="3672072" cy="1067795"/>
            <a:chOff x="0" y="0"/>
            <a:chExt cx="4896095" cy="142372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9050"/>
              <a:ext cx="4896095" cy="503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ea typeface="Halant Medium"/>
                </a:rPr>
                <a:t>¨Items Should Be Relevant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12850"/>
              <a:ext cx="4896095" cy="81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-18">
                  <a:solidFill>
                    <a:srgbClr val="FFFFFF"/>
                  </a:solidFill>
                  <a:latin typeface="Assistant Regular"/>
                </a:rPr>
                <a:t>Keeps respondent engaged with content of study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07964" y="2748087"/>
            <a:ext cx="3672072" cy="1067795"/>
            <a:chOff x="0" y="0"/>
            <a:chExt cx="4896095" cy="142372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9050"/>
              <a:ext cx="4896095" cy="503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Halant Medium"/>
                </a:rPr>
                <a:t>Items Should Be Short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12850"/>
              <a:ext cx="4896095" cy="81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-18">
                  <a:solidFill>
                    <a:srgbClr val="FFFFFF"/>
                  </a:solidFill>
                  <a:latin typeface="Assistant Regular"/>
                </a:rPr>
                <a:t>Allows respondent to quickly read and  respond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25253" y="4388602"/>
            <a:ext cx="3672072" cy="1067795"/>
            <a:chOff x="0" y="0"/>
            <a:chExt cx="4896095" cy="142372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19050"/>
              <a:ext cx="4896095" cy="503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ea typeface="Halant Medium"/>
                </a:rPr>
                <a:t>¨Avoid Negative Items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612850"/>
              <a:ext cx="4896095" cy="81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-18">
                  <a:solidFill>
                    <a:srgbClr val="FFFFFF"/>
                  </a:solidFill>
                  <a:latin typeface="Assistant Regular"/>
                </a:rPr>
                <a:t>Including words like “not” can easily confuse respondents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25253" y="6760680"/>
            <a:ext cx="3672072" cy="2016466"/>
            <a:chOff x="0" y="0"/>
            <a:chExt cx="4896095" cy="2688621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19050"/>
              <a:ext cx="4896095" cy="503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ea typeface="Halant Medium"/>
                </a:rPr>
                <a:t>¨Avoid Biased Terms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12850"/>
              <a:ext cx="4896095" cy="2075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-18">
                  <a:solidFill>
                    <a:srgbClr val="FFFFFF"/>
                  </a:solidFill>
                  <a:latin typeface="Assistant Regular"/>
                </a:rPr>
                <a:t>Including negatively- or positively-slanted language in items encourages participants to respond in</a:t>
              </a:r>
            </a:p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-18">
                  <a:solidFill>
                    <a:srgbClr val="FFFFFF"/>
                  </a:solidFill>
                  <a:latin typeface="Assistant Regular"/>
                </a:rPr>
                <a:t>amenable ways leading to biased responses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688026" y="7519973"/>
            <a:ext cx="4845510" cy="173832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169636" y="3048299"/>
            <a:ext cx="5307614" cy="419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731F7D"/>
                </a:solidFill>
                <a:latin typeface="HK Grotesk Bold"/>
              </a:rPr>
              <a:t>Survey Construction(Visual Design)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45426" y="3229015"/>
            <a:ext cx="4530710" cy="3781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>
                <a:solidFill>
                  <a:srgbClr val="4D1354"/>
                </a:solidFill>
                <a:latin typeface="Assistant Regular Bold"/>
              </a:rPr>
              <a:t>Uncluttered</a:t>
            </a:r>
          </a:p>
          <a:p>
            <a:pPr marL="518159" lvl="1" indent="-259080">
              <a:lnSpc>
                <a:spcPts val="3359"/>
              </a:lnSpc>
              <a:buFont typeface="Arial"/>
              <a:buChar char="•"/>
            </a:pPr>
            <a:r>
              <a:rPr lang="en-US" sz="2400" spc="-24">
                <a:solidFill>
                  <a:srgbClr val="000000"/>
                </a:solidFill>
                <a:latin typeface="Assistant Regular"/>
              </a:rPr>
              <a:t>One question per line</a:t>
            </a:r>
          </a:p>
          <a:p>
            <a:pPr>
              <a:lnSpc>
                <a:spcPts val="3359"/>
              </a:lnSpc>
            </a:pPr>
            <a:endParaRPr lang="en-US" sz="2400" spc="-24">
              <a:solidFill>
                <a:srgbClr val="000000"/>
              </a:solidFill>
              <a:latin typeface="Assistant Regular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24">
                <a:solidFill>
                  <a:srgbClr val="4D1354"/>
                </a:solidFill>
                <a:latin typeface="Assistant Regular Bold"/>
              </a:rPr>
              <a:t>Consistent format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endParaRPr lang="en-US" sz="2400" spc="-24">
              <a:solidFill>
                <a:srgbClr val="4D1354"/>
              </a:solidFill>
              <a:latin typeface="Assistant Regular Bold"/>
            </a:endParaR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23">
                <a:solidFill>
                  <a:srgbClr val="4D1354"/>
                </a:solidFill>
                <a:latin typeface="Assistant Regular Bold"/>
              </a:rPr>
              <a:t>Item O</a:t>
            </a:r>
            <a:r>
              <a:rPr lang="en-US" sz="2400" spc="-24">
                <a:solidFill>
                  <a:srgbClr val="4D1354"/>
                </a:solidFill>
                <a:latin typeface="Assistant Regular Bold"/>
              </a:rPr>
              <a:t>rdering</a:t>
            </a:r>
          </a:p>
          <a:p>
            <a:pPr marL="518159" lvl="1" indent="-259080">
              <a:lnSpc>
                <a:spcPts val="3359"/>
              </a:lnSpc>
              <a:buFont typeface="Arial"/>
              <a:buChar char="•"/>
            </a:pPr>
            <a:r>
              <a:rPr lang="en-US" sz="2400" spc="-24">
                <a:solidFill>
                  <a:srgbClr val="000000"/>
                </a:solidFill>
                <a:latin typeface="Assistant Regular"/>
              </a:rPr>
              <a:t>Introductory comments and clear instructions at beginning</a:t>
            </a:r>
          </a:p>
          <a:p>
            <a:pPr marL="518160" lvl="1" indent="-259080">
              <a:lnSpc>
                <a:spcPts val="3360"/>
              </a:lnSpc>
              <a:buFont typeface="Arial"/>
              <a:buChar char="•"/>
            </a:pPr>
            <a:r>
              <a:rPr lang="en-US" sz="2400" spc="-24">
                <a:solidFill>
                  <a:srgbClr val="000000"/>
                </a:solidFill>
                <a:latin typeface="Assistant Regular"/>
              </a:rPr>
              <a:t>Demographic questions at 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6652" y="9229725"/>
            <a:ext cx="3748258" cy="29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u="sng" spc="-18">
                <a:solidFill>
                  <a:srgbClr val="000000"/>
                </a:solidFill>
                <a:latin typeface="Assistant Regular Bold"/>
              </a:rPr>
              <a:t>matrix</a:t>
            </a:r>
            <a:r>
              <a:rPr lang="en-US" sz="1800" spc="-18">
                <a:solidFill>
                  <a:srgbClr val="000000"/>
                </a:solidFill>
                <a:latin typeface="Assistant Regular"/>
              </a:rPr>
              <a:t> format for similar Likert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9088749">
            <a:off x="15238549" y="7531796"/>
            <a:ext cx="2440941" cy="2312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3119">
            <a:off x="13667511" y="-2216185"/>
            <a:ext cx="5583018" cy="5338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705580">
            <a:off x="-2362671" y="6401890"/>
            <a:ext cx="7824542" cy="69638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959566">
            <a:off x="-761750" y="523555"/>
            <a:ext cx="2895099" cy="276843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386176" y="6289921"/>
            <a:ext cx="3873124" cy="29683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775941" y="7253561"/>
            <a:ext cx="5224076" cy="200473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69636" y="3048299"/>
            <a:ext cx="5307614" cy="315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Survey Construction(Logic)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26376" y="2991149"/>
            <a:ext cx="5008131" cy="251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24">
                <a:solidFill>
                  <a:srgbClr val="FFFFFF"/>
                </a:solidFill>
                <a:latin typeface="Assistant Regular"/>
              </a:rPr>
              <a:t>Some questions are intended only for certain</a:t>
            </a:r>
            <a:r>
              <a:rPr lang="en-US" sz="2399" spc="-23">
                <a:solidFill>
                  <a:srgbClr val="FFFFFF"/>
                </a:solidFill>
                <a:latin typeface="Assistant Regular"/>
              </a:rPr>
              <a:t> </a:t>
            </a:r>
            <a:r>
              <a:rPr lang="en-US" sz="2400" spc="-24">
                <a:solidFill>
                  <a:srgbClr val="FFFFFF"/>
                </a:solidFill>
                <a:latin typeface="Assistant Regular"/>
              </a:rPr>
              <a:t>respondents, based on their responses to prior questions</a:t>
            </a:r>
          </a:p>
          <a:p>
            <a:pPr>
              <a:lnSpc>
                <a:spcPts val="3359"/>
              </a:lnSpc>
            </a:pPr>
            <a:endParaRPr lang="en-US" sz="2400" spc="-24">
              <a:solidFill>
                <a:srgbClr val="FFFFFF"/>
              </a:solidFill>
              <a:latin typeface="Assistant Regular"/>
            </a:endParaRPr>
          </a:p>
          <a:p>
            <a:pPr marL="518160" lvl="1" indent="-259080">
              <a:lnSpc>
                <a:spcPts val="3360"/>
              </a:lnSpc>
              <a:buFont typeface="Arial"/>
              <a:buChar char="•"/>
            </a:pPr>
            <a:r>
              <a:rPr lang="en-US" sz="2399" spc="-23">
                <a:solidFill>
                  <a:srgbClr val="FFFFFF"/>
                </a:solidFill>
                <a:latin typeface="Assistant Regular"/>
              </a:rPr>
              <a:t>Called "</a:t>
            </a:r>
            <a:r>
              <a:rPr lang="en-US" sz="2399" spc="-23">
                <a:solidFill>
                  <a:srgbClr val="FFFFFF"/>
                </a:solidFill>
                <a:latin typeface="Assistant Regular Bold"/>
              </a:rPr>
              <a:t>survey logic</a:t>
            </a:r>
            <a:r>
              <a:rPr lang="en-US" sz="2399" spc="-23">
                <a:solidFill>
                  <a:srgbClr val="FFFFFF"/>
                </a:solidFill>
                <a:latin typeface="Assistant Regular"/>
              </a:rPr>
              <a:t>" (sometimes called a contingency question)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84038" y="9278582"/>
            <a:ext cx="3007881" cy="29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18">
                <a:solidFill>
                  <a:srgbClr val="FFFFFF"/>
                </a:solidFill>
                <a:latin typeface="Assistant Regular"/>
              </a:rPr>
              <a:t>logic in </a:t>
            </a:r>
            <a:r>
              <a:rPr lang="en-US" sz="1800" u="sng" spc="-18">
                <a:solidFill>
                  <a:srgbClr val="FFFFFF"/>
                </a:solidFill>
                <a:latin typeface="Assistant Regular Bold"/>
              </a:rPr>
              <a:t>paper</a:t>
            </a:r>
            <a:r>
              <a:rPr lang="en-US" sz="1800" spc="-18">
                <a:solidFill>
                  <a:srgbClr val="FFFFFF"/>
                </a:solidFill>
                <a:latin typeface="Assistant Regular"/>
              </a:rPr>
              <a:t> survey version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18797" y="9278582"/>
            <a:ext cx="3007881" cy="29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18">
                <a:solidFill>
                  <a:srgbClr val="FFFFFF"/>
                </a:solidFill>
                <a:latin typeface="Assistant Regular"/>
              </a:rPr>
              <a:t>logic in </a:t>
            </a:r>
            <a:r>
              <a:rPr lang="en-US" sz="1800" u="sng" spc="-18">
                <a:solidFill>
                  <a:srgbClr val="FFFFFF"/>
                </a:solidFill>
                <a:latin typeface="Assistant Regular Bold"/>
              </a:rPr>
              <a:t>web</a:t>
            </a:r>
            <a:r>
              <a:rPr lang="en-US" sz="1800" spc="-18">
                <a:solidFill>
                  <a:srgbClr val="FFFFFF"/>
                </a:solidFill>
                <a:latin typeface="Assistant Regular"/>
              </a:rPr>
              <a:t> survey version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40986" y="3419481"/>
            <a:ext cx="6603014" cy="2104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Types of Survey Administration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531003" y="2550138"/>
            <a:ext cx="5728297" cy="1719634"/>
            <a:chOff x="0" y="0"/>
            <a:chExt cx="7637729" cy="2292845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7637729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FFFFFF"/>
                  </a:solidFill>
                  <a:latin typeface="Halant Medium Italics"/>
                </a:rPr>
                <a:t>Self-Administered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13800"/>
              <a:ext cx="7637729" cy="1079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 Regular"/>
                </a:rPr>
                <a:t>Surveys in which respondents are asked to complete the questionnaire by themselves.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31003" y="5143500"/>
            <a:ext cx="5728297" cy="2397961"/>
            <a:chOff x="0" y="0"/>
            <a:chExt cx="7637729" cy="319728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7637729" cy="176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FFFFFF"/>
                  </a:solidFill>
                  <a:latin typeface="Halant Medium Italics"/>
                </a:rPr>
                <a:t>Interviewer-Administered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18236"/>
              <a:ext cx="7637729" cy="1079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 Regular"/>
                </a:rPr>
                <a:t>Surveys in which an interviewer asks questions of the respondent.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841986" y="8959679"/>
            <a:ext cx="9417314" cy="29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-18">
                <a:solidFill>
                  <a:srgbClr val="FFFFFF"/>
                </a:solidFill>
                <a:latin typeface="Assistant Regular"/>
              </a:rPr>
              <a:t>*Most surveys nowadays are self-administered (b/c it’s too costly to do interviewer-administered)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46566" y="7171898"/>
            <a:ext cx="2729129" cy="25858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6185645">
            <a:off x="-1867548" y="60686"/>
            <a:ext cx="9901401" cy="881224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77134" y="3806796"/>
            <a:ext cx="6019166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Response Rate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47366">
            <a:off x="7083089" y="303005"/>
            <a:ext cx="1517793" cy="1451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77134" y="4976473"/>
            <a:ext cx="6019166" cy="1251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24">
                <a:solidFill>
                  <a:srgbClr val="FFFFFF"/>
                </a:solidFill>
                <a:latin typeface="Assistant Regular"/>
              </a:rPr>
              <a:t>The number of people who actually participate in a survey, divided by the number selected in the sample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85127" y="1167719"/>
            <a:ext cx="3818865" cy="809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0"/>
              </a:lnSpc>
            </a:pPr>
            <a:r>
              <a:rPr lang="en-US" sz="49999">
                <a:solidFill>
                  <a:srgbClr val="731F7D">
                    <a:alpha val="38824"/>
                  </a:srgbClr>
                </a:solidFill>
                <a:latin typeface="Halant Medium Italics"/>
              </a:rPr>
              <a:t>V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75695" y="3376407"/>
            <a:ext cx="3818865" cy="1636244"/>
            <a:chOff x="0" y="0"/>
            <a:chExt cx="5091820" cy="2181658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509182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FFFFFF"/>
                  </a:solidFill>
                  <a:latin typeface="Halant Medium Italics"/>
                </a:rPr>
                <a:t>Ideal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23325"/>
              <a:ext cx="5091820" cy="958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FFFFFF"/>
                  </a:solidFill>
                  <a:latin typeface="Assistant Regular"/>
                </a:rPr>
                <a:t>&gt;70% (&gt;80% for federally-funded research surveys)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94559" y="3376407"/>
            <a:ext cx="3818865" cy="3497010"/>
            <a:chOff x="0" y="0"/>
            <a:chExt cx="5091820" cy="466268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5091820" cy="8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FFFFFF"/>
                  </a:solidFill>
                  <a:latin typeface="Halant Medium Italics"/>
                </a:rPr>
                <a:t>Reality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223325"/>
              <a:ext cx="5091820" cy="3439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FFFFFF"/>
                  </a:solidFill>
                  <a:latin typeface="Assistant Regular"/>
                </a:rPr>
                <a:t>Ideal response rate rarely achieved nowadays</a:t>
              </a:r>
            </a:p>
            <a:p>
              <a:pPr marL="460117" lvl="1" indent="-230058">
                <a:lnSpc>
                  <a:spcPts val="2983"/>
                </a:lnSpc>
                <a:buFont typeface="Arial"/>
                <a:buChar char="•"/>
              </a:pPr>
              <a:r>
                <a:rPr lang="en-US" sz="2131" spc="-21">
                  <a:solidFill>
                    <a:srgbClr val="FFFFFF"/>
                  </a:solidFill>
                  <a:latin typeface="Assistant Regular"/>
                </a:rPr>
                <a:t>Response rate declining</a:t>
              </a:r>
            </a:p>
            <a:p>
              <a:pPr marL="920233" lvl="2" indent="-306744">
                <a:lnSpc>
                  <a:spcPts val="2983"/>
                </a:lnSpc>
                <a:buFont typeface="Arial"/>
                <a:buChar char="⚬"/>
              </a:pPr>
              <a:r>
                <a:rPr lang="en-US" sz="2131" spc="-21">
                  <a:solidFill>
                    <a:srgbClr val="FFFFFF"/>
                  </a:solidFill>
                  <a:latin typeface="Assistant Regular"/>
                </a:rPr>
                <a:t>~10% in some commercial surveys</a:t>
              </a:r>
            </a:p>
            <a:p>
              <a:pPr marL="920233" lvl="2" indent="-306744">
                <a:lnSpc>
                  <a:spcPts val="2983"/>
                </a:lnSpc>
                <a:buFont typeface="Arial"/>
                <a:buChar char="⚬"/>
              </a:pPr>
              <a:r>
                <a:rPr lang="en-US" sz="2131" spc="-21">
                  <a:solidFill>
                    <a:srgbClr val="FFFFFF"/>
                  </a:solidFill>
                  <a:latin typeface="Assistant Regular"/>
                </a:rPr>
                <a:t>~60% in some federally-funded surveys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1381</Words>
  <Application>Microsoft Macintosh PowerPoint</Application>
  <PresentationFormat>Custom</PresentationFormat>
  <Paragraphs>185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Halant Medium</vt:lpstr>
      <vt:lpstr>Assistant Regular</vt:lpstr>
      <vt:lpstr>Arimo</vt:lpstr>
      <vt:lpstr>Halant Medium Italics</vt:lpstr>
      <vt:lpstr>Arimo Bold</vt:lpstr>
      <vt:lpstr>HK Grotesk Bold</vt:lpstr>
      <vt:lpstr>Calibri</vt:lpstr>
      <vt:lpstr>Arial</vt:lpstr>
      <vt:lpstr>Assistant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9 - Survey Research</dc:title>
  <cp:lastModifiedBy>Burrel Vann</cp:lastModifiedBy>
  <cp:revision>5</cp:revision>
  <dcterms:created xsi:type="dcterms:W3CDTF">2006-08-16T00:00:00Z</dcterms:created>
  <dcterms:modified xsi:type="dcterms:W3CDTF">2020-10-14T00:37:59Z</dcterms:modified>
  <dc:identifier>DAEHQeZ7X8o</dc:identifier>
</cp:coreProperties>
</file>